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7559675" cy="10691813"/>
  <p:notesSz cx="6811963" cy="9942513"/>
  <p:embeddedFontLst>
    <p:embeddedFont>
      <p:font typeface="Century Gothic" panose="020B0502020202020204" pitchFamily="34" charset="0"/>
      <p:regular r:id="rId6"/>
      <p:bold r:id="rId7"/>
      <p:italic r:id="rId8"/>
      <p:boldItalic r:id="rId9"/>
    </p:embeddedFont>
    <p:embeddedFont>
      <p:font typeface="Nunito" pitchFamily="2" charset="0"/>
      <p:regular r:id="rId10"/>
      <p:bold r:id="rId11"/>
      <p:italic r:id="rId12"/>
      <p:boldItalic r:id="rId13"/>
    </p:embeddedFont>
    <p:embeddedFont>
      <p:font typeface="Nunito ExtraBold" pitchFamily="2" charset="0"/>
      <p:bold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87jnSw1ueVhuIJsvNV/py0owu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530" y="-21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46125"/>
            <a:ext cx="2636837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746125"/>
            <a:ext cx="2633663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746125"/>
            <a:ext cx="2633663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746125"/>
            <a:ext cx="2633663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">
  <p:cSld name="1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5"/>
          <p:cNvSpPr/>
          <p:nvPr/>
        </p:nvSpPr>
        <p:spPr>
          <a:xfrm>
            <a:off x="-1" y="2344782"/>
            <a:ext cx="7559675" cy="751196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33333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" name="Google Shape;8;p5"/>
          <p:cNvSpPr txBox="1">
            <a:spLocks noGrp="1"/>
          </p:cNvSpPr>
          <p:nvPr>
            <p:ph type="title"/>
          </p:nvPr>
        </p:nvSpPr>
        <p:spPr>
          <a:xfrm>
            <a:off x="353660" y="2600052"/>
            <a:ext cx="3831478" cy="696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entury Gothic"/>
              <a:buNone/>
              <a:defRPr sz="1800" b="1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body" idx="1"/>
          </p:nvPr>
        </p:nvSpPr>
        <p:spPr>
          <a:xfrm>
            <a:off x="353659" y="3388660"/>
            <a:ext cx="3831479" cy="25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>
            <a:spLocks noGrp="1"/>
          </p:cNvSpPr>
          <p:nvPr>
            <p:ph type="pic" idx="2"/>
          </p:nvPr>
        </p:nvSpPr>
        <p:spPr>
          <a:xfrm>
            <a:off x="4331970" y="2600052"/>
            <a:ext cx="2837233" cy="33781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3"/>
          </p:nvPr>
        </p:nvSpPr>
        <p:spPr>
          <a:xfrm>
            <a:off x="3337724" y="6961381"/>
            <a:ext cx="3831479" cy="25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>
            <a:spLocks noGrp="1"/>
          </p:cNvSpPr>
          <p:nvPr>
            <p:ph type="pic" idx="4"/>
          </p:nvPr>
        </p:nvSpPr>
        <p:spPr>
          <a:xfrm>
            <a:off x="353658" y="6172773"/>
            <a:ext cx="2837233" cy="33781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3" name="Google Shape;13;p5"/>
          <p:cNvSpPr/>
          <p:nvPr/>
        </p:nvSpPr>
        <p:spPr>
          <a:xfrm>
            <a:off x="-1" y="9866842"/>
            <a:ext cx="7559675" cy="82497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" name="Google Shape;14;p5"/>
          <p:cNvSpPr txBox="1">
            <a:spLocks noGrp="1"/>
          </p:cNvSpPr>
          <p:nvPr>
            <p:ph type="body" idx="5"/>
          </p:nvPr>
        </p:nvSpPr>
        <p:spPr>
          <a:xfrm>
            <a:off x="3338513" y="6172200"/>
            <a:ext cx="3830637" cy="663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pic>
        <p:nvPicPr>
          <p:cNvPr id="15" name="Google Shape;15;p5"/>
          <p:cNvPicPr preferRelativeResize="0"/>
          <p:nvPr/>
        </p:nvPicPr>
        <p:blipFill rotWithShape="1">
          <a:blip r:embed="rId2">
            <a:alphaModFix/>
          </a:blip>
          <a:srcRect l="7517" t="22743" r="203" b="717"/>
          <a:stretch/>
        </p:blipFill>
        <p:spPr>
          <a:xfrm>
            <a:off x="1" y="0"/>
            <a:ext cx="7563677" cy="232575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5"/>
          <p:cNvSpPr/>
          <p:nvPr/>
        </p:nvSpPr>
        <p:spPr>
          <a:xfrm>
            <a:off x="4691270" y="1610965"/>
            <a:ext cx="2868405" cy="489513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5"/>
          <p:cNvSpPr/>
          <p:nvPr/>
        </p:nvSpPr>
        <p:spPr>
          <a:xfrm>
            <a:off x="0" y="2299063"/>
            <a:ext cx="7559675" cy="45719"/>
          </a:xfrm>
          <a:prstGeom prst="rect">
            <a:avLst/>
          </a:prstGeom>
          <a:solidFill>
            <a:srgbClr val="F5E0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" name="Google Shape;18;p5"/>
          <p:cNvSpPr/>
          <p:nvPr/>
        </p:nvSpPr>
        <p:spPr>
          <a:xfrm>
            <a:off x="-1" y="173451"/>
            <a:ext cx="1480931" cy="1317419"/>
          </a:xfrm>
          <a:prstGeom prst="rect">
            <a:avLst/>
          </a:prstGeom>
          <a:solidFill>
            <a:schemeClr val="lt1">
              <a:alpha val="7137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328" y="330233"/>
            <a:ext cx="1019526" cy="104361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5"/>
          <p:cNvSpPr txBox="1">
            <a:spLocks noGrp="1"/>
          </p:cNvSpPr>
          <p:nvPr>
            <p:ph type="body" idx="6"/>
          </p:nvPr>
        </p:nvSpPr>
        <p:spPr>
          <a:xfrm>
            <a:off x="3337723" y="1676882"/>
            <a:ext cx="383147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7"/>
          </p:nvPr>
        </p:nvSpPr>
        <p:spPr>
          <a:xfrm>
            <a:off x="5437525" y="1335539"/>
            <a:ext cx="175314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5088835" y="145756"/>
            <a:ext cx="2474049" cy="300632"/>
          </a:xfrm>
          <a:prstGeom prst="rect">
            <a:avLst/>
          </a:prstGeom>
          <a:solidFill>
            <a:schemeClr val="lt1">
              <a:alpha val="7137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">
  <p:cSld name="2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6"/>
          <p:cNvPicPr preferRelativeResize="0"/>
          <p:nvPr/>
        </p:nvPicPr>
        <p:blipFill rotWithShape="1">
          <a:blip r:embed="rId2">
            <a:alphaModFix/>
          </a:blip>
          <a:srcRect l="7517" t="22743" r="203" b="717"/>
          <a:stretch/>
        </p:blipFill>
        <p:spPr>
          <a:xfrm>
            <a:off x="1" y="0"/>
            <a:ext cx="7563677" cy="232575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6"/>
          <p:cNvSpPr/>
          <p:nvPr/>
        </p:nvSpPr>
        <p:spPr>
          <a:xfrm>
            <a:off x="4691270" y="1610965"/>
            <a:ext cx="2868405" cy="489513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6"/>
          <p:cNvSpPr/>
          <p:nvPr/>
        </p:nvSpPr>
        <p:spPr>
          <a:xfrm>
            <a:off x="0" y="2299063"/>
            <a:ext cx="7559675" cy="45719"/>
          </a:xfrm>
          <a:prstGeom prst="rect">
            <a:avLst/>
          </a:prstGeom>
          <a:solidFill>
            <a:srgbClr val="F5E0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" name="Google Shape;27;p6"/>
          <p:cNvSpPr/>
          <p:nvPr/>
        </p:nvSpPr>
        <p:spPr>
          <a:xfrm>
            <a:off x="-1" y="2354876"/>
            <a:ext cx="7559675" cy="751196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353660" y="2600051"/>
            <a:ext cx="3831478" cy="689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Century Gothic"/>
              <a:buNone/>
              <a:defRPr sz="1800" b="1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353659" y="3370451"/>
            <a:ext cx="3831479" cy="1412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0" name="Google Shape;30;p6"/>
          <p:cNvSpPr/>
          <p:nvPr/>
        </p:nvSpPr>
        <p:spPr>
          <a:xfrm>
            <a:off x="-1" y="173451"/>
            <a:ext cx="1480931" cy="1317419"/>
          </a:xfrm>
          <a:prstGeom prst="rect">
            <a:avLst/>
          </a:prstGeom>
          <a:solidFill>
            <a:schemeClr val="lt1">
              <a:alpha val="7137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Google Shape;3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328" y="330233"/>
            <a:ext cx="1019526" cy="104361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>
            <a:spLocks noGrp="1"/>
          </p:cNvSpPr>
          <p:nvPr>
            <p:ph type="pic" idx="2"/>
          </p:nvPr>
        </p:nvSpPr>
        <p:spPr>
          <a:xfrm>
            <a:off x="4331970" y="2600052"/>
            <a:ext cx="2837233" cy="218246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6"/>
          <p:cNvSpPr txBox="1">
            <a:spLocks noGrp="1"/>
          </p:cNvSpPr>
          <p:nvPr>
            <p:ph type="body" idx="3"/>
          </p:nvPr>
        </p:nvSpPr>
        <p:spPr>
          <a:xfrm>
            <a:off x="3337724" y="5771600"/>
            <a:ext cx="3831479" cy="1412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4" name="Google Shape;34;p6"/>
          <p:cNvSpPr>
            <a:spLocks noGrp="1"/>
          </p:cNvSpPr>
          <p:nvPr>
            <p:ph type="pic" idx="4"/>
          </p:nvPr>
        </p:nvSpPr>
        <p:spPr>
          <a:xfrm>
            <a:off x="353658" y="5001201"/>
            <a:ext cx="2837233" cy="2182461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6"/>
          <p:cNvSpPr/>
          <p:nvPr/>
        </p:nvSpPr>
        <p:spPr>
          <a:xfrm>
            <a:off x="-1" y="9866842"/>
            <a:ext cx="7559675" cy="82497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5"/>
          </p:nvPr>
        </p:nvSpPr>
        <p:spPr>
          <a:xfrm>
            <a:off x="353659" y="8172749"/>
            <a:ext cx="3831479" cy="1412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333333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>
            <a:spLocks noGrp="1"/>
          </p:cNvSpPr>
          <p:nvPr>
            <p:ph type="pic" idx="6"/>
          </p:nvPr>
        </p:nvSpPr>
        <p:spPr>
          <a:xfrm>
            <a:off x="4331970" y="7402350"/>
            <a:ext cx="2837233" cy="2182461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6"/>
          <p:cNvSpPr txBox="1">
            <a:spLocks noGrp="1"/>
          </p:cNvSpPr>
          <p:nvPr>
            <p:ph type="body" idx="7"/>
          </p:nvPr>
        </p:nvSpPr>
        <p:spPr>
          <a:xfrm>
            <a:off x="3338913" y="5001200"/>
            <a:ext cx="3830637" cy="65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8"/>
          </p:nvPr>
        </p:nvSpPr>
        <p:spPr>
          <a:xfrm>
            <a:off x="353658" y="7402350"/>
            <a:ext cx="3830637" cy="65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0080E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80E0"/>
                </a:solidFill>
                <a:latin typeface="Nunito ExtraBold"/>
                <a:ea typeface="Nunito ExtraBold"/>
                <a:cs typeface="Nunito ExtraBold"/>
                <a:sym typeface="Nunito ExtraBold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9"/>
          </p:nvPr>
        </p:nvSpPr>
        <p:spPr>
          <a:xfrm>
            <a:off x="3337723" y="1676882"/>
            <a:ext cx="383147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3"/>
          </p:nvPr>
        </p:nvSpPr>
        <p:spPr>
          <a:xfrm>
            <a:off x="5437525" y="1335539"/>
            <a:ext cx="175314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FF0074"/>
              </a:buClr>
              <a:buSzPts val="1240"/>
              <a:buFont typeface="Arial"/>
              <a:buNone/>
              <a:defRPr sz="1240" b="0" i="0" u="none" strike="noStrike" cap="none">
                <a:solidFill>
                  <a:srgbClr val="FF0074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/>
          <p:nvPr/>
        </p:nvSpPr>
        <p:spPr>
          <a:xfrm>
            <a:off x="5088835" y="145756"/>
            <a:ext cx="2474049" cy="300632"/>
          </a:xfrm>
          <a:prstGeom prst="rect">
            <a:avLst/>
          </a:prstGeom>
          <a:solidFill>
            <a:schemeClr val="lt1">
              <a:alpha val="7137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kład niestandardowy">
  <p:cSld name="Układ niestandardow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"/>
          <p:cNvSpPr txBox="1">
            <a:spLocks noGrp="1"/>
          </p:cNvSpPr>
          <p:nvPr>
            <p:ph type="title"/>
          </p:nvPr>
        </p:nvSpPr>
        <p:spPr>
          <a:xfrm>
            <a:off x="353660" y="2314765"/>
            <a:ext cx="3831478" cy="696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pl-PL" dirty="0"/>
              <a:t>¿Qué es Career Compass?</a:t>
            </a:r>
            <a:endParaRPr dirty="0"/>
          </a:p>
        </p:txBody>
      </p:sp>
      <p:sp>
        <p:nvSpPr>
          <p:cNvPr id="49" name="Google Shape;49;p1"/>
          <p:cNvSpPr txBox="1">
            <a:spLocks noGrp="1"/>
          </p:cNvSpPr>
          <p:nvPr>
            <p:ph type="body" idx="1"/>
          </p:nvPr>
        </p:nvSpPr>
        <p:spPr>
          <a:xfrm>
            <a:off x="353658" y="3026408"/>
            <a:ext cx="3389365" cy="1488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spcBef>
                <a:spcPts val="0"/>
              </a:spcBef>
              <a:buClr>
                <a:srgbClr val="000000"/>
              </a:buClr>
            </a:pPr>
            <a:r>
              <a:rPr lang="es-ES" dirty="0" err="1">
                <a:solidFill>
                  <a:srgbClr val="000000"/>
                </a:solidFill>
              </a:rPr>
              <a:t>Career</a:t>
            </a:r>
            <a:r>
              <a:rPr lang="es-ES" dirty="0">
                <a:solidFill>
                  <a:srgbClr val="000000"/>
                </a:solidFill>
              </a:rPr>
              <a:t> Compass es kit de herramientas que ayuda a personas en una encrucijada profesional, especialmente a quienes enfrentan desafíos o que regresan al trabajo. Ofrece formación personalizada y recursos para guiar a los participantes en la identificación de sus habilidades, la exploración de opciones laborales y la planificación de la educación para el crecimiento o transiciones profesionales.</a:t>
            </a:r>
            <a:r>
              <a:rPr lang="pl-PL" b="0" i="0" dirty="0">
                <a:solidFill>
                  <a:srgbClr val="000000"/>
                </a:solidFill>
              </a:rPr>
              <a:t>​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333333"/>
              </a:buClr>
              <a:buSzPts val="1200"/>
              <a:buNone/>
            </a:pPr>
            <a:endParaRPr dirty="0"/>
          </a:p>
        </p:txBody>
      </p:sp>
      <p:sp>
        <p:nvSpPr>
          <p:cNvPr id="50" name="Google Shape;50;p1"/>
          <p:cNvSpPr txBox="1">
            <a:spLocks noGrp="1"/>
          </p:cNvSpPr>
          <p:nvPr>
            <p:ph type="body" idx="3"/>
          </p:nvPr>
        </p:nvSpPr>
        <p:spPr>
          <a:xfrm>
            <a:off x="258613" y="5586127"/>
            <a:ext cx="3484410" cy="1046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>
              <a:spcBef>
                <a:spcPts val="0"/>
              </a:spcBef>
              <a:buClr>
                <a:srgbClr val="000000"/>
              </a:buClr>
              <a:buFont typeface="Arial"/>
              <a:buChar char="•"/>
            </a:pPr>
            <a:r>
              <a:rPr lang="es-ES" dirty="0">
                <a:solidFill>
                  <a:srgbClr val="000000"/>
                </a:solidFill>
              </a:rPr>
              <a:t>Personas en una encrucijada profesional y buscando empleo
Formadores de carrera, orientadores, facilitadores, oficinas de empleo y proveedores de formación continua</a:t>
            </a:r>
            <a:endParaRPr b="1" i="0" dirty="0">
              <a:solidFill>
                <a:srgbClr val="000000"/>
              </a:solidFill>
            </a:endParaRPr>
          </a:p>
        </p:txBody>
      </p:sp>
      <p:sp>
        <p:nvSpPr>
          <p:cNvPr id="51" name="Google Shape;51;p1"/>
          <p:cNvSpPr txBox="1">
            <a:spLocks noGrp="1"/>
          </p:cNvSpPr>
          <p:nvPr>
            <p:ph type="body" idx="5"/>
          </p:nvPr>
        </p:nvSpPr>
        <p:spPr>
          <a:xfrm>
            <a:off x="471062" y="4941824"/>
            <a:ext cx="3578150" cy="663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s-ES" dirty="0"/>
              <a:t>¿A quién se dirige </a:t>
            </a:r>
            <a:r>
              <a:rPr lang="pl-PL" dirty="0"/>
              <a:t>Career Compass</a:t>
            </a:r>
            <a:r>
              <a:rPr lang="es-ES" dirty="0"/>
              <a:t>?</a:t>
            </a:r>
            <a:endParaRPr dirty="0"/>
          </a:p>
        </p:txBody>
      </p:sp>
      <p:sp>
        <p:nvSpPr>
          <p:cNvPr id="52" name="Google Shape;52;p1"/>
          <p:cNvSpPr txBox="1">
            <a:spLocks noGrp="1"/>
          </p:cNvSpPr>
          <p:nvPr>
            <p:ph type="body" idx="6"/>
          </p:nvPr>
        </p:nvSpPr>
        <p:spPr>
          <a:xfrm>
            <a:off x="3337723" y="1676882"/>
            <a:ext cx="383147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l-PL" dirty="0"/>
              <a:t>Boletin</a:t>
            </a:r>
            <a:r>
              <a:rPr lang="es-ES" dirty="0"/>
              <a:t> </a:t>
            </a:r>
            <a:r>
              <a:rPr lang="pl-PL" dirty="0"/>
              <a:t>3</a:t>
            </a:r>
            <a:endParaRPr dirty="0"/>
          </a:p>
        </p:txBody>
      </p:sp>
      <p:sp>
        <p:nvSpPr>
          <p:cNvPr id="53" name="Google Shape;53;p1"/>
          <p:cNvSpPr txBox="1">
            <a:spLocks noGrp="1"/>
          </p:cNvSpPr>
          <p:nvPr>
            <p:ph type="body" idx="7"/>
          </p:nvPr>
        </p:nvSpPr>
        <p:spPr>
          <a:xfrm>
            <a:off x="5437525" y="1335539"/>
            <a:ext cx="1753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s-ES" dirty="0"/>
              <a:t>Septiembre </a:t>
            </a:r>
            <a:r>
              <a:rPr lang="pl-PL" dirty="0"/>
              <a:t>2026</a:t>
            </a:r>
            <a:endParaRPr dirty="0"/>
          </a:p>
        </p:txBody>
      </p:sp>
      <p:sp>
        <p:nvSpPr>
          <p:cNvPr id="54" name="Google Shape;54;p1"/>
          <p:cNvSpPr txBox="1"/>
          <p:nvPr/>
        </p:nvSpPr>
        <p:spPr>
          <a:xfrm>
            <a:off x="4578057" y="163317"/>
            <a:ext cx="261260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l-PL" sz="1100" b="1" i="0" u="none" strike="noStrike" cap="none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www.careercompasstraining.com</a:t>
            </a:r>
            <a:endParaRPr sz="800" b="1" i="0" u="none" strike="noStrike" cap="none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2731764" y="9978477"/>
            <a:ext cx="4681525" cy="583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>
              <a:lnSpc>
                <a:spcPct val="114000"/>
              </a:lnSpc>
              <a:buSzPts val="700"/>
            </a:pPr>
            <a:r>
              <a:rPr lang="es-ES" sz="7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Financiado por la Unión Europea. Sin embargo, las opiniones expresadas son únicamente de los autores y no reflejan necesariamente las de la Unión Europea ni de la Agencia Ejecutiva Europea de Educación y Cultura (EACEA). Ni la Unión Europea ni la EACEA pueden ser responsables de ellas. Proyecto </a:t>
            </a:r>
            <a:r>
              <a:rPr lang="es-ES" sz="700" dirty="0" err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nº</a:t>
            </a:r>
            <a:r>
              <a:rPr lang="es-ES" sz="7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2024-1-FI01-KA220-ADU-000243871</a:t>
            </a:r>
            <a:endParaRPr sz="700" b="0" i="0" u="none" strike="noStrike" cap="none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153238" y="1572483"/>
            <a:ext cx="3184485" cy="58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es-ES" sz="1200" b="1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Formación y kit de herramientas para la  planificación de trayectoria profesional para personas en una encrucijada profesional y que buscan empleo</a:t>
            </a:r>
            <a:endParaRPr sz="1200" b="1" i="0" u="none" strike="noStrike" cap="none" dirty="0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4006180" y="445840"/>
            <a:ext cx="3184485" cy="58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buClr>
                <a:schemeClr val="lt1"/>
              </a:buClr>
              <a:buSzPts val="2000"/>
            </a:pPr>
            <a:r>
              <a:rPr lang="pl-PL" sz="800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Duración</a:t>
            </a:r>
            <a:r>
              <a:rPr lang="pl-PL" sz="800" b="0" i="0" u="none" strike="noStrike" cap="none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lang="pl-PL" sz="900" b="1" i="0" u="none" strike="noStrike" cap="none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1.11.2024 – 30.4.2027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r">
              <a:buClr>
                <a:schemeClr val="lt1"/>
              </a:buClr>
              <a:buSzPts val="2000"/>
            </a:pPr>
            <a:r>
              <a:rPr lang="pl-PL" sz="800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Número de proyecto</a:t>
            </a:r>
            <a:r>
              <a:rPr lang="pl-PL" sz="800" b="0" i="0" u="none" strike="noStrike" cap="none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lang="pl-PL" sz="900" b="1" i="0" u="none" strike="noStrike" cap="none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2024-1-FI01-KA220-ADU-000243871</a:t>
            </a:r>
            <a:endParaRPr sz="900" b="1" i="0" u="none" strike="noStrike" cap="none" dirty="0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353659" y="6522660"/>
            <a:ext cx="3484410" cy="689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lnSpc>
                <a:spcPct val="90000"/>
              </a:lnSpc>
              <a:buClr>
                <a:srgbClr val="333333"/>
              </a:buClr>
              <a:buSzPts val="1800"/>
            </a:pPr>
            <a:r>
              <a:rPr lang="es-ES" sz="1800" b="1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Los socios </a:t>
            </a:r>
            <a:r>
              <a:rPr lang="es-ES" sz="1800" b="1" dirty="0" err="1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Career</a:t>
            </a:r>
            <a:r>
              <a:rPr lang="es-ES" sz="1800" b="1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Compass se reúnen en España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353659" y="7329888"/>
            <a:ext cx="3389365" cy="98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827"/>
              </a:spcBef>
              <a:buClr>
                <a:srgbClr val="333333"/>
              </a:buClr>
              <a:buSzPts val="1200"/>
            </a:pPr>
            <a:r>
              <a:rPr lang="es-ES" sz="1200" dirty="0">
                <a:latin typeface="Century Gothic"/>
                <a:ea typeface="Century Gothic"/>
                <a:cs typeface="Century Gothic"/>
                <a:sym typeface="Century Gothic"/>
              </a:rPr>
              <a:t>Del 15 al 16 de febrero de 2026, los socios del proyecto </a:t>
            </a:r>
            <a:r>
              <a:rPr lang="es-ES" sz="1200" dirty="0" err="1">
                <a:latin typeface="Century Gothic"/>
                <a:ea typeface="Century Gothic"/>
                <a:cs typeface="Century Gothic"/>
                <a:sym typeface="Century Gothic"/>
              </a:rPr>
              <a:t>Career</a:t>
            </a:r>
            <a:r>
              <a:rPr lang="es-ES" sz="1200" dirty="0">
                <a:latin typeface="Century Gothic"/>
                <a:ea typeface="Century Gothic"/>
                <a:cs typeface="Century Gothic"/>
                <a:sym typeface="Century Gothic"/>
              </a:rPr>
              <a:t> Compass se reunieron en Fuengirola, España, para debatir los avances logrados hasta ahora y planificar las actividades del próximo proyecto. La reunión fue una oportunidad importante para revisar el desarrollo de materiales de formación, preparar el informe periódico y debatir el desarrollo futuro de la plataforma del proyecto. Un foco clave de la reunión fue la preparación para la puesta en marcha piloto y la formación de formadores, que serán una de las próximas etapas importantes del proyecto.</a:t>
            </a:r>
            <a:endParaRPr sz="1200" b="0" i="0" u="none" strike="noStrike" cap="none" dirty="0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4006180" y="7536382"/>
            <a:ext cx="3333695" cy="1412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lnSpc>
                <a:spcPct val="90000"/>
              </a:lnSpc>
            </a:pPr>
            <a:r>
              <a:rPr lang="es-ES" sz="1200" dirty="0">
                <a:latin typeface="Century Gothic"/>
                <a:ea typeface="Century Gothic"/>
                <a:cs typeface="Century Gothic"/>
                <a:sym typeface="Century Gothic"/>
              </a:rPr>
              <a:t>Los socios también debatieron cómo fomentar la participación de los participantes, evaluar las actividades del proyecto, fortalecer la difusión y garantizar la sostenibilidad de los resultados del proyecto. La reunión en España ayudó a los socios a acordar los próximos pasos, aclarar las próximas tareas y fortalecer la cooperación en el desarrollo de herramientas prácticas para apoyar a personas en encrucijada profesional y a quienes buscan empleo.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257237" y="5555808"/>
            <a:ext cx="3389366" cy="65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3" name="Google Shape;63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344" r="5344"/>
          <a:stretch/>
        </p:blipFill>
        <p:spPr>
          <a:xfrm rot="5400000">
            <a:off x="3467776" y="3483105"/>
            <a:ext cx="4212900" cy="2863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05AFDEA-F578-1648-7E88-3E44B55A9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659" y="10032694"/>
            <a:ext cx="2266666" cy="4750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 txBox="1">
            <a:spLocks noGrp="1"/>
          </p:cNvSpPr>
          <p:nvPr>
            <p:ph type="body" idx="9"/>
          </p:nvPr>
        </p:nvSpPr>
        <p:spPr>
          <a:xfrm>
            <a:off x="3337723" y="1676882"/>
            <a:ext cx="383147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l-PL" dirty="0"/>
              <a:t>Boletin 3</a:t>
            </a:r>
            <a:endParaRPr dirty="0"/>
          </a:p>
        </p:txBody>
      </p:sp>
      <p:sp>
        <p:nvSpPr>
          <p:cNvPr id="69" name="Google Shape;69;p3"/>
          <p:cNvSpPr txBox="1">
            <a:spLocks noGrp="1"/>
          </p:cNvSpPr>
          <p:nvPr>
            <p:ph type="body" idx="13"/>
          </p:nvPr>
        </p:nvSpPr>
        <p:spPr>
          <a:xfrm>
            <a:off x="5437525" y="1335539"/>
            <a:ext cx="175314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s-ES" dirty="0"/>
              <a:t>Septiembre</a:t>
            </a:r>
            <a:r>
              <a:rPr lang="pl-PL" dirty="0"/>
              <a:t> 2026</a:t>
            </a:r>
            <a:endParaRPr dirty="0"/>
          </a:p>
        </p:txBody>
      </p:sp>
      <p:sp>
        <p:nvSpPr>
          <p:cNvPr id="70" name="Google Shape;70;p3"/>
          <p:cNvSpPr txBox="1"/>
          <p:nvPr/>
        </p:nvSpPr>
        <p:spPr>
          <a:xfrm>
            <a:off x="4578057" y="163317"/>
            <a:ext cx="261260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l-PL" sz="1100" b="1" i="0" u="none" strike="noStrike" cap="none">
                <a:solidFill>
                  <a:srgbClr val="2222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www.careercompasstraining.com</a:t>
            </a:r>
            <a:endParaRPr sz="800" b="1" i="0" u="none" strike="noStrike" cap="none">
              <a:solidFill>
                <a:srgbClr val="2222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2731764" y="9978477"/>
            <a:ext cx="4681525" cy="583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>
              <a:lnSpc>
                <a:spcPct val="114000"/>
              </a:lnSpc>
              <a:buSzPts val="700"/>
            </a:pPr>
            <a:r>
              <a:rPr lang="es-ES" sz="7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Financiado por la Unión Europea. Sin embargo, las opiniones expresadas son únicamente de los autores y no reflejan necesariamente las de la Unión Europea ni de la Agencia Ejecutiva Europea de Educación y Cultura (EACEA). Ni la Unión Europea ni la EACEA pueden ser responsables de ellas. Proyecto </a:t>
            </a:r>
            <a:r>
              <a:rPr lang="es-ES" sz="700" dirty="0" err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nº</a:t>
            </a:r>
            <a:r>
              <a:rPr lang="es-ES" sz="7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2024-1-FI01-KA220-ADU-000243871</a:t>
            </a:r>
            <a:endParaRPr sz="700" b="0" i="0" u="none" strike="noStrike" cap="none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3779825" y="2843562"/>
            <a:ext cx="3524700" cy="5325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​</a:t>
            </a:r>
            <a:endParaRPr dirty="0"/>
          </a:p>
          <a:p>
            <a:pPr lvl="0"/>
            <a:r>
              <a:rPr lang="es-ES" sz="1200" dirty="0">
                <a:latin typeface="Century Gothic"/>
                <a:ea typeface="Century Gothic"/>
                <a:cs typeface="Century Gothic"/>
                <a:sym typeface="Century Gothic"/>
              </a:rPr>
              <a:t>El kit de herramientas </a:t>
            </a:r>
            <a:r>
              <a:rPr lang="es-ES" sz="1200" dirty="0" err="1">
                <a:latin typeface="Century Gothic"/>
                <a:ea typeface="Century Gothic"/>
                <a:cs typeface="Century Gothic"/>
                <a:sym typeface="Century Gothic"/>
              </a:rPr>
              <a:t>Career</a:t>
            </a:r>
            <a:r>
              <a:rPr lang="es-ES" sz="1200" dirty="0">
                <a:latin typeface="Century Gothic"/>
                <a:ea typeface="Century Gothic"/>
                <a:cs typeface="Century Gothic"/>
                <a:sym typeface="Century Gothic"/>
              </a:rPr>
              <a:t> Compass consta de cinco fases</a:t>
            </a:r>
            <a:r>
              <a:rPr lang="pl-PL" sz="12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​</a:t>
            </a:r>
            <a:endParaRPr dirty="0"/>
          </a:p>
          <a:p>
            <a:pPr lvl="0"/>
            <a:r>
              <a:rPr lang="pl-PL" sz="1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</a:t>
            </a:r>
            <a:r>
              <a:rPr lang="pl-PL" sz="1200" b="1" dirty="0">
                <a:latin typeface="Century Gothic"/>
                <a:ea typeface="Century Gothic"/>
                <a:cs typeface="Century Gothic"/>
                <a:sym typeface="Century Gothic"/>
              </a:rPr>
              <a:t>Autodimensión</a:t>
            </a:r>
            <a:r>
              <a:rPr lang="pl-PL" sz="1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 </a:t>
            </a:r>
            <a:r>
              <a:rPr lang="es-ES" sz="1200" dirty="0">
                <a:latin typeface="Century Gothic"/>
                <a:ea typeface="Century Gothic"/>
                <a:cs typeface="Century Gothic"/>
                <a:sym typeface="Century Gothic"/>
              </a:rPr>
              <a:t>Descubrimiento y reflexión sobre quién eres, dónde estás y tu experiencia</a:t>
            </a:r>
            <a:r>
              <a:rPr lang="pl-PL" sz="12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dirty="0"/>
          </a:p>
          <a:p>
            <a:pPr lvl="0"/>
            <a:r>
              <a:rPr lang="pl-PL" sz="1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</a:t>
            </a:r>
            <a:r>
              <a:rPr lang="pl-PL" sz="1200" b="1" dirty="0">
                <a:latin typeface="Century Gothic"/>
                <a:ea typeface="Century Gothic"/>
                <a:cs typeface="Century Gothic"/>
                <a:sym typeface="Century Gothic"/>
              </a:rPr>
              <a:t>Habilidades y competencias</a:t>
            </a:r>
            <a:r>
              <a:rPr lang="pl-PL" sz="1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r>
              <a:rPr lang="pl-PL" sz="12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r>
              <a:rPr lang="es-ES" sz="1200" dirty="0">
                <a:latin typeface="Century Gothic"/>
                <a:ea typeface="Century Gothic"/>
                <a:cs typeface="Century Gothic"/>
                <a:sym typeface="Century Gothic"/>
              </a:rPr>
              <a:t>Reconocer y reflexionar sobre sus propias habilidades, fortalezas, capacidades y competencias</a:t>
            </a:r>
            <a:r>
              <a:rPr lang="pl-PL" sz="12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dirty="0"/>
          </a:p>
          <a:p>
            <a:pPr lvl="0"/>
            <a:r>
              <a:rPr lang="pl-PL" sz="1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</a:t>
            </a:r>
            <a:r>
              <a:rPr lang="es-ES" sz="1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Contexto</a:t>
            </a:r>
            <a:r>
              <a:rPr lang="pl-PL" sz="1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r>
              <a:rPr lang="pl-PL" sz="12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r>
              <a:rPr lang="es-ES" sz="1200" dirty="0">
                <a:latin typeface="Century Gothic"/>
                <a:ea typeface="Century Gothic"/>
                <a:cs typeface="Century Gothic"/>
                <a:sym typeface="Century Gothic"/>
              </a:rPr>
              <a:t>¿Dónde estoy y cómo está cambiando el entorno? Esto incluye los mercados laborales, las necesidades y tendencias del mercado laboral, las profesiones emergentes, los nuevos sectores y roles, y las oportunidades de aprendizaje a lo largo de toda la vida</a:t>
            </a:r>
            <a:r>
              <a:rPr lang="pl-PL" sz="12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dirty="0"/>
          </a:p>
          <a:p>
            <a:pPr lvl="0"/>
            <a:r>
              <a:rPr lang="pl-PL" sz="1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r>
              <a:rPr lang="pl-PL" sz="1200" b="1" dirty="0">
                <a:latin typeface="Century Gothic"/>
                <a:ea typeface="Century Gothic"/>
                <a:cs typeface="Century Gothic"/>
                <a:sym typeface="Century Gothic"/>
              </a:rPr>
              <a:t>. Identificación de oportunidades profesionales</a:t>
            </a:r>
            <a:r>
              <a:rPr lang="pl-PL" sz="1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 </a:t>
            </a:r>
            <a:r>
              <a:rPr lang="es-ES" sz="1200" dirty="0">
                <a:latin typeface="Century Gothic"/>
                <a:ea typeface="Century Gothic"/>
                <a:cs typeface="Century Gothic"/>
                <a:sym typeface="Century Gothic"/>
              </a:rPr>
              <a:t>¿Qué trabajos, industrias o áreas de estudio se ajustan a mis habilidades, intereses y capacidades, y se alinean con la trayectoria profesional que deseo?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pl-PL" sz="1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5. </a:t>
            </a:r>
            <a:r>
              <a:rPr lang="pl-PL" sz="1200" b="1" dirty="0">
                <a:latin typeface="Century Gothic"/>
                <a:ea typeface="Century Gothic"/>
                <a:cs typeface="Century Gothic"/>
                <a:sym typeface="Century Gothic"/>
              </a:rPr>
              <a:t>Planificación e implementación</a:t>
            </a:r>
            <a:r>
              <a:rPr lang="pl-PL" sz="1200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 </a:t>
            </a:r>
            <a:r>
              <a:rPr lang="es-ES" sz="1200" dirty="0">
                <a:latin typeface="Century Gothic"/>
                <a:ea typeface="Century Gothic"/>
                <a:cs typeface="Century Gothic"/>
                <a:sym typeface="Century Gothic"/>
              </a:rPr>
              <a:t> Elaboración de un plan de implementación y de acción, y adaptar las conclusiones anteriores a mis propios intereses y puntos fuertes.</a:t>
            </a:r>
            <a:endParaRPr dirty="0"/>
          </a:p>
        </p:txBody>
      </p:sp>
      <p:sp>
        <p:nvSpPr>
          <p:cNvPr id="74" name="Google Shape;74;p3"/>
          <p:cNvSpPr txBox="1"/>
          <p:nvPr/>
        </p:nvSpPr>
        <p:spPr>
          <a:xfrm>
            <a:off x="153238" y="1572483"/>
            <a:ext cx="3184485" cy="58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es-ES" sz="1200" b="1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Formación y kit de herramientas para la  planificación de trayectoria profesional para personas en una encrucijada profesional y que buscan empleo</a:t>
            </a:r>
          </a:p>
        </p:txBody>
      </p:sp>
      <p:sp>
        <p:nvSpPr>
          <p:cNvPr id="75" name="Google Shape;75;p3"/>
          <p:cNvSpPr txBox="1"/>
          <p:nvPr/>
        </p:nvSpPr>
        <p:spPr>
          <a:xfrm>
            <a:off x="4006180" y="445840"/>
            <a:ext cx="3184485" cy="58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buClr>
                <a:schemeClr val="lt1"/>
              </a:buClr>
              <a:buSzPts val="2000"/>
            </a:pPr>
            <a:r>
              <a:rPr lang="pl-PL" sz="800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Duración</a:t>
            </a:r>
            <a:r>
              <a:rPr lang="pl-PL" sz="800" b="0" i="0" u="none" strike="noStrike" cap="none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lang="pl-PL" sz="900" b="1" i="0" u="none" strike="noStrike" cap="none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1.11.2024 – 30.4.2027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r">
              <a:buClr>
                <a:schemeClr val="lt1"/>
              </a:buClr>
              <a:buSzPts val="2000"/>
            </a:pPr>
            <a:r>
              <a:rPr lang="pl-PL" sz="800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Número de proyecto</a:t>
            </a:r>
            <a:r>
              <a:rPr lang="pl-PL" sz="800" b="0" i="0" u="none" strike="noStrike" cap="none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lang="pl-PL" sz="900" b="1" i="0" u="none" strike="noStrike" cap="none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2024-1-FI01-KA220-ADU-000243871</a:t>
            </a:r>
            <a:endParaRPr sz="900" b="1" i="0" u="none" strike="noStrike" cap="none" dirty="0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819734" y="2147563"/>
            <a:ext cx="6349468" cy="6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es-ES" dirty="0"/>
              <a:t>Descubre el kit de herramientas de </a:t>
            </a:r>
            <a:r>
              <a:rPr lang="es-ES" dirty="0" err="1"/>
              <a:t>Career</a:t>
            </a:r>
            <a:r>
              <a:rPr lang="es-ES" dirty="0"/>
              <a:t> Compass</a:t>
            </a:r>
            <a:endParaRPr dirty="0"/>
          </a:p>
        </p:txBody>
      </p:sp>
      <p:sp>
        <p:nvSpPr>
          <p:cNvPr id="77" name="Google Shape;77;p3"/>
          <p:cNvSpPr txBox="1">
            <a:spLocks noGrp="1"/>
          </p:cNvSpPr>
          <p:nvPr>
            <p:ph type="body" idx="1"/>
          </p:nvPr>
        </p:nvSpPr>
        <p:spPr>
          <a:xfrm>
            <a:off x="-209550" y="3001510"/>
            <a:ext cx="3892949" cy="25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pl-PL" dirty="0"/>
              <a:t>	</a:t>
            </a:r>
            <a:r>
              <a:rPr lang="es-ES" dirty="0"/>
              <a:t>El siguiente paso importante en el proyecto </a:t>
            </a:r>
            <a:r>
              <a:rPr lang="es-ES" dirty="0" err="1"/>
              <a:t>Career</a:t>
            </a:r>
            <a:r>
              <a:rPr lang="es-ES" dirty="0"/>
              <a:t> Compass es el desarrollo y uso del </a:t>
            </a:r>
            <a:r>
              <a:rPr lang="es-ES" dirty="0" err="1"/>
              <a:t>Toolkit</a:t>
            </a:r>
            <a:r>
              <a:rPr lang="es-ES" dirty="0"/>
              <a:t> y la Formación del proyecto, disponibles en la página web del proyecto</a:t>
            </a:r>
            <a:r>
              <a:rPr lang="pl-PL" dirty="0"/>
              <a:t>:</a:t>
            </a:r>
            <a:endParaRPr dirty="0"/>
          </a:p>
          <a:p>
            <a:pPr lvl="1" algn="ctr">
              <a:spcBef>
                <a:spcPts val="827"/>
              </a:spcBef>
              <a:buSzPts val="1200"/>
            </a:pPr>
            <a:r>
              <a:rPr lang="pl-PL" sz="1300" b="1" u="sng" dirty="0">
                <a:solidFill>
                  <a:schemeClr val="hlink"/>
                </a:solidFill>
              </a:rPr>
              <a:t>https://www.careercompasstraining.com/es/toolkit-training</a:t>
            </a:r>
            <a:r>
              <a:rPr lang="pl-PL" dirty="0"/>
              <a:t>.</a:t>
            </a:r>
            <a:endParaRPr dirty="0"/>
          </a:p>
          <a:p>
            <a:pPr lvl="0"/>
            <a:r>
              <a:rPr lang="pl-PL" dirty="0"/>
              <a:t>	</a:t>
            </a:r>
            <a:r>
              <a:rPr lang="es-ES" dirty="0"/>
              <a:t>El </a:t>
            </a:r>
            <a:r>
              <a:rPr lang="es-ES" dirty="0" err="1"/>
              <a:t>Career</a:t>
            </a:r>
            <a:r>
              <a:rPr lang="es-ES" dirty="0"/>
              <a:t> Compass </a:t>
            </a:r>
            <a:r>
              <a:rPr lang="es-ES" dirty="0" err="1"/>
              <a:t>Toolkit</a:t>
            </a:r>
            <a:r>
              <a:rPr lang="es-ES" dirty="0"/>
              <a:t> and Training está diseñado para apoyar a personas que se encuentran en una encrucijada profesional o buscan empleo. Ayuda a los usuarios a comprender mejor sus habilidades, identificar oportunidades y planificar una trayectoria profesional adaptada a su situación personal, necesidades y objetivos. A través de diversas herramientas prácticas, los usuarios podrán reflexionar sobre sus competencias, explorar posibles direcciones profesionales y dar pasos más seguros hacia el empleo o el aprendizaje adicional.</a:t>
            </a:r>
            <a:endParaRPr dirty="0"/>
          </a:p>
        </p:txBody>
      </p:sp>
      <p:pic>
        <p:nvPicPr>
          <p:cNvPr id="78" name="Google Shape;7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1587" y="8357429"/>
            <a:ext cx="5999686" cy="152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2630E61-0F8F-BA98-3D38-2025B294A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924" y="6675539"/>
            <a:ext cx="2635111" cy="183836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E9FD7C7-EA1F-F701-600E-AE8033A40B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59" y="10032694"/>
            <a:ext cx="2266666" cy="4750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>
            <a:spLocks noGrp="1"/>
          </p:cNvSpPr>
          <p:nvPr>
            <p:ph type="body" idx="9"/>
          </p:nvPr>
        </p:nvSpPr>
        <p:spPr>
          <a:xfrm>
            <a:off x="3337723" y="1676882"/>
            <a:ext cx="383147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l-PL"/>
              <a:t>Newsletter 3</a:t>
            </a:r>
            <a:endParaRPr/>
          </a:p>
        </p:txBody>
      </p:sp>
      <p:sp>
        <p:nvSpPr>
          <p:cNvPr id="85" name="Google Shape;85;p2"/>
          <p:cNvSpPr txBox="1">
            <a:spLocks noGrp="1"/>
          </p:cNvSpPr>
          <p:nvPr>
            <p:ph type="body" idx="13"/>
          </p:nvPr>
        </p:nvSpPr>
        <p:spPr>
          <a:xfrm>
            <a:off x="5437525" y="1335539"/>
            <a:ext cx="175314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 dirty="0"/>
              <a:t>Septiembre</a:t>
            </a:r>
            <a:r>
              <a:rPr lang="pl-PL" dirty="0"/>
              <a:t>  2026</a:t>
            </a:r>
            <a:endParaRPr dirty="0"/>
          </a:p>
        </p:txBody>
      </p:sp>
      <p:sp>
        <p:nvSpPr>
          <p:cNvPr id="86" name="Google Shape;86;p2"/>
          <p:cNvSpPr txBox="1"/>
          <p:nvPr/>
        </p:nvSpPr>
        <p:spPr>
          <a:xfrm>
            <a:off x="4578057" y="163317"/>
            <a:ext cx="261260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l-PL" sz="1100" b="1" i="0" u="none" strike="noStrike" cap="none">
                <a:solidFill>
                  <a:srgbClr val="22222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www.careercompasstraining.com</a:t>
            </a:r>
            <a:endParaRPr sz="800" b="1" i="0" u="none" strike="noStrike" cap="none">
              <a:solidFill>
                <a:srgbClr val="22222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7" name="Google Shape;8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9440" y="10036588"/>
            <a:ext cx="2175939" cy="48547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"/>
          <p:cNvSpPr txBox="1"/>
          <p:nvPr/>
        </p:nvSpPr>
        <p:spPr>
          <a:xfrm>
            <a:off x="2731764" y="9978477"/>
            <a:ext cx="4681525" cy="583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>
              <a:lnSpc>
                <a:spcPct val="114000"/>
              </a:lnSpc>
              <a:buSzPts val="700"/>
            </a:pPr>
            <a:r>
              <a:rPr lang="es-ES" sz="7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Financiado por la Unión Europea. Sin embargo, las opiniones expresadas son únicamente de los autores y no reflejan necesariamente las de la Unión Europea ni de la Agencia Ejecutiva Europea de Educación y Cultura (EACEA). Ni la Unión Europea ni la EACEA pueden ser responsables de ellas. Proyecto </a:t>
            </a:r>
            <a:r>
              <a:rPr lang="es-ES" sz="700" dirty="0" err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nº</a:t>
            </a:r>
            <a:r>
              <a:rPr lang="es-ES" sz="7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2024-1-FI01-KA220-ADU-000243871</a:t>
            </a:r>
            <a:endParaRPr sz="700" b="0" i="0" u="none" strike="noStrike" cap="none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" name="Google Shape;89;p2"/>
          <p:cNvSpPr txBox="1"/>
          <p:nvPr/>
        </p:nvSpPr>
        <p:spPr>
          <a:xfrm>
            <a:off x="3316599" y="4711480"/>
            <a:ext cx="3410828" cy="1412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p2"/>
          <p:cNvSpPr txBox="1"/>
          <p:nvPr/>
        </p:nvSpPr>
        <p:spPr>
          <a:xfrm>
            <a:off x="153238" y="1572483"/>
            <a:ext cx="3184485" cy="58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000"/>
            </a:pPr>
            <a:r>
              <a:rPr lang="es-ES" sz="1200" b="1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Formación y kit de herramientas para la  planificación de trayectoria profesional para personas en una encrucijada profesional y que buscan empleo</a:t>
            </a:r>
          </a:p>
        </p:txBody>
      </p:sp>
      <p:sp>
        <p:nvSpPr>
          <p:cNvPr id="91" name="Google Shape;91;p2"/>
          <p:cNvSpPr txBox="1"/>
          <p:nvPr/>
        </p:nvSpPr>
        <p:spPr>
          <a:xfrm>
            <a:off x="4006180" y="445840"/>
            <a:ext cx="3184485" cy="58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buClr>
                <a:schemeClr val="lt1"/>
              </a:buClr>
              <a:buSzPts val="2000"/>
            </a:pPr>
            <a:r>
              <a:rPr lang="pl-PL" sz="800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Duración:</a:t>
            </a:r>
            <a:r>
              <a:rPr lang="pl-PL" sz="800" b="0" i="0" u="none" strike="noStrike" cap="none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pl-PL" sz="900" b="1" i="0" u="none" strike="noStrike" cap="none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1.11.2024 – 30.4.2027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r">
              <a:buClr>
                <a:schemeClr val="lt1"/>
              </a:buClr>
              <a:buSzPts val="2000"/>
            </a:pPr>
            <a:r>
              <a:rPr lang="pl-PL" sz="800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Número de proyecto:</a:t>
            </a:r>
            <a:r>
              <a:rPr lang="pl-PL" sz="900" b="1" i="0" u="none" strike="noStrike" cap="none" dirty="0">
                <a:solidFill>
                  <a:srgbClr val="333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2024-1-FI01-KA220-ADU-000243871</a:t>
            </a:r>
            <a:endParaRPr sz="900" b="1" i="0" u="none" strike="noStrike" cap="none" dirty="0">
              <a:solidFill>
                <a:srgbClr val="333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283777" y="2470803"/>
            <a:ext cx="3596700" cy="25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just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None/>
            </a:pPr>
            <a:endParaRPr sz="13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es-ES" sz="11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la siguiente fase del proyecto, los socios están llevando a cabo actividades piloto a nivel nacional en Finlandia, Polonia, España y Grecia. En Polonia, el programa piloto ya se ha completado con éxito, lo que ha brindado la primera oportunidad de poner a prueba los materiales de formación y el conjunto de herramientas de </a:t>
            </a:r>
            <a:r>
              <a:rPr lang="es-ES" sz="1100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Career</a:t>
            </a:r>
            <a:r>
              <a:rPr lang="es-ES" sz="11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Compass directamente con representantes del principal grupo destinatario: personas que se encuentran en una encrucijada profesional y personas en busca de empleo, especialmente aquellas en situaciones vulnerables.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es-ES" sz="11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 programa piloto sigue un formato de aprendizaje mixto, combinando sesiones presenciales con trabajo individual y actividades online.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es-ES" sz="11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Durante el piloto polaco, los participantes trabajaron en sus propios casos de desarrollo profesional y exploraron diferentes áreas del camino de aprendizaje de </a:t>
            </a:r>
            <a:r>
              <a:rPr lang="es-ES" sz="1100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Career</a:t>
            </a:r>
            <a:r>
              <a:rPr lang="es-ES" sz="11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Compass, incluyendo reflexión personal, habilidades y competencias, entorno profesional, oportunidades, planificación y siguientes pasos.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es-ES" sz="11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Cada país socio organiza su propio programa piloto con al menos 10 participantes. La experiencia y los comentarios obtenidos durante las actividades piloto, incluido el piloto finalizado en Polonia, contribuirán a mejorar aún más los materiales de formación, el kit de herramientas, las guías de usuario y la formación futura de los formadores.</a:t>
            </a:r>
            <a:endParaRPr sz="13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228600" algn="just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228600" algn="just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228600" algn="just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228600" algn="just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3862791" y="4923706"/>
            <a:ext cx="377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800"/>
            </a:pPr>
            <a:r>
              <a:rPr lang="es-ES" sz="1800" b="1" dirty="0">
                <a:latin typeface="Nunito"/>
                <a:ea typeface="Nunito"/>
                <a:cs typeface="Nunito"/>
                <a:sym typeface="Nunito"/>
              </a:rPr>
              <a:t>Únete a nosotros y síguenos en:</a:t>
            </a:r>
            <a:endParaRPr sz="1800" b="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5208752" y="5812302"/>
            <a:ext cx="135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l-PL" sz="1800" b="1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WEB</a:t>
            </a:r>
            <a:endParaRPr sz="1800" b="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5208775" y="7059000"/>
            <a:ext cx="1518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l-PL" sz="1800" b="1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FACEBOOK</a:t>
            </a:r>
            <a:endParaRPr sz="1800" b="0" i="0" u="none" strike="noStrike" cap="non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5208773" y="8164575"/>
            <a:ext cx="1678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l-PL" sz="1800" b="1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INSTAGRAM</a:t>
            </a:r>
            <a:endParaRPr sz="1800" b="0" i="0" u="none" strike="noStrike" cap="non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7" name="Google Shape;97;p2" descr="Obraz zawierający zrzut ekranu, wzór, krąg, Symetria&#10;&#10;Zawartość wygenerowana przez sztuczną inteligencję może być niepoprawna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62788" y="5448361"/>
            <a:ext cx="1097188" cy="109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 descr="Obraz zawierający zrzut ekranu, wzór, krąg, Czcionka&#10;&#10;Zawartość wygenerowana przez sztuczną inteligencję może być niepoprawna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62789" y="6600887"/>
            <a:ext cx="1097188" cy="1097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 descr="Obraz zawierający zrzut ekranu, wzór, krąg, design&#10;&#10;Zawartość wygenerowana przez sztuczną inteligencję może być niepoprawna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80477" y="7731095"/>
            <a:ext cx="1061822" cy="1061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/>
          <p:nvPr/>
        </p:nvSpPr>
        <p:spPr>
          <a:xfrm>
            <a:off x="338964" y="2571660"/>
            <a:ext cx="23928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Actividades piloto</a:t>
            </a:r>
            <a:endParaRPr sz="1800" b="1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862795" y="2946929"/>
            <a:ext cx="32532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 algn="just"/>
            <a:r>
              <a:rPr lang="es-ES" sz="1300" dirty="0">
                <a:latin typeface="Century Gothic"/>
                <a:ea typeface="Century Gothic"/>
                <a:cs typeface="Century Gothic"/>
                <a:sym typeface="Century Gothic"/>
              </a:rPr>
              <a:t>A través de estas actividades, la colaboración </a:t>
            </a:r>
            <a:r>
              <a:rPr lang="es-ES" sz="1300" dirty="0" err="1">
                <a:latin typeface="Century Gothic"/>
                <a:ea typeface="Century Gothic"/>
                <a:cs typeface="Century Gothic"/>
                <a:sym typeface="Century Gothic"/>
              </a:rPr>
              <a:t>Career</a:t>
            </a:r>
            <a:r>
              <a:rPr lang="es-ES" sz="1300" dirty="0">
                <a:latin typeface="Century Gothic"/>
                <a:ea typeface="Century Gothic"/>
                <a:cs typeface="Century Gothic"/>
                <a:sym typeface="Century Gothic"/>
              </a:rPr>
              <a:t> Compass dará otro paso importante para crear herramientas prácticas y accesibles que puedan ayudar a los adultos a afrontar cambios profesionales y tomar decisiones informadas sobre su futuro profesional.</a:t>
            </a:r>
            <a:endParaRPr sz="1300" b="0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9C55EE7-B197-CC8D-155F-DBF590C4CE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659" y="10032694"/>
            <a:ext cx="2266666" cy="475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1135</Words>
  <Application>Microsoft Office PowerPoint</Application>
  <PresentationFormat>Personalizado</PresentationFormat>
  <Paragraphs>54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Calibri</vt:lpstr>
      <vt:lpstr>Nunito</vt:lpstr>
      <vt:lpstr>Arial</vt:lpstr>
      <vt:lpstr>Century Gothic</vt:lpstr>
      <vt:lpstr>Nunito ExtraBold</vt:lpstr>
      <vt:lpstr>Motyw pakietu Office</vt:lpstr>
      <vt:lpstr>¿Qué es Career Compass?</vt:lpstr>
      <vt:lpstr>Descubre el kit de herramientas de Career Compass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Kfr</dc:creator>
  <cp:lastModifiedBy>Maria Begoña Arenas Romero</cp:lastModifiedBy>
  <cp:revision>2</cp:revision>
  <dcterms:created xsi:type="dcterms:W3CDTF">2025-01-27T18:50:49Z</dcterms:created>
  <dcterms:modified xsi:type="dcterms:W3CDTF">2026-09-04T16:37:50Z</dcterms:modified>
</cp:coreProperties>
</file>